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1"/>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304" r:id="rId42"/>
    <p:sldId id="305" r:id="rId43"/>
    <p:sldId id="306" r:id="rId44"/>
    <p:sldId id="307"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 id="323" r:id="rId61"/>
    <p:sldId id="324" r:id="rId62"/>
    <p:sldId id="325" r:id="rId63"/>
    <p:sldId id="326" r:id="rId64"/>
    <p:sldId id="327" r:id="rId65"/>
    <p:sldId id="328" r:id="rId66"/>
    <p:sldId id="329" r:id="rId67"/>
    <p:sldId id="330" r:id="rId68"/>
    <p:sldId id="331" r:id="rId69"/>
    <p:sldId id="332" r:id="rId70"/>
    <p:sldId id="333" r:id="rId71"/>
    <p:sldId id="334" r:id="rId72"/>
    <p:sldId id="335" r:id="rId73"/>
    <p:sldId id="336" r:id="rId74"/>
    <p:sldId id="337" r:id="rId75"/>
    <p:sldId id="338" r:id="rId76"/>
    <p:sldId id="339" r:id="rId77"/>
    <p:sldId id="340" r:id="rId78"/>
    <p:sldId id="341" r:id="rId79"/>
    <p:sldId id="342" r:id="rId80"/>
    <p:sldId id="343" r:id="rId81"/>
    <p:sldId id="344" r:id="rId82"/>
    <p:sldId id="345" r:id="rId83"/>
    <p:sldId id="346" r:id="rId84"/>
    <p:sldId id="347" r:id="rId85"/>
    <p:sldId id="348" r:id="rId86"/>
    <p:sldId id="349" r:id="rId87"/>
    <p:sldId id="350" r:id="rId88"/>
    <p:sldId id="351" r:id="rId89"/>
    <p:sldId id="352" r:id="rId90"/>
    <p:sldId id="353" r:id="rId91"/>
    <p:sldId id="354" r:id="rId92"/>
    <p:sldId id="356" r:id="rId93"/>
    <p:sldId id="357" r:id="rId94"/>
    <p:sldId id="358" r:id="rId95"/>
    <p:sldId id="359" r:id="rId96"/>
    <p:sldId id="360" r:id="rId97"/>
    <p:sldId id="361" r:id="rId98"/>
    <p:sldId id="362" r:id="rId99"/>
    <p:sldId id="363" r:id="rId10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90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p14="http://schemas.microsoft.com/office/powerpoint/2010/main" xmlns=""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8th Grade ELAR</a:t>
            </a:r>
            <a:endParaRPr lang="en-US" dirty="0"/>
          </a:p>
        </p:txBody>
      </p:sp>
    </p:spTree>
    <p:extLst>
      <p:ext uri="{BB962C8B-B14F-4D97-AF65-F5344CB8AC3E}">
        <p14:creationId xmlns:p14="http://schemas.microsoft.com/office/powerpoint/2010/main" xmlns=""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8th Grade ELAR</a:t>
            </a:r>
            <a:endParaRPr lang="en-US" dirty="0"/>
          </a:p>
        </p:txBody>
      </p:sp>
    </p:spTree>
    <p:extLst>
      <p:ext uri="{BB962C8B-B14F-4D97-AF65-F5344CB8AC3E}">
        <p14:creationId xmlns:p14="http://schemas.microsoft.com/office/powerpoint/2010/main" xmlns=""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8th Grade ELAR</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xmlns=""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8th Grade ELAR</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xmlns=""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Reading </a:t>
            </a:r>
            <a:r>
              <a:rPr lang="en-US" dirty="0"/>
              <a:t>/ Vocabulary Development. Students understand new vocabulary and use it when reading and writing.[2]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3793237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a:t>
            </a:r>
            <a:r>
              <a:rPr lang="en-US" dirty="0"/>
              <a:t>how the values and beliefs of particular characters are affected by the historical and cultural setting of the literary work.[3C]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633071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Comprehension </a:t>
            </a:r>
            <a:r>
              <a:rPr lang="en-US" dirty="0"/>
              <a:t>of Literary Text / Poetry. Students understand, make inferences and draw conclusions about the structure and elements of poetry and provide evidence from text to support their understanding.[4]</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116156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compare </a:t>
            </a:r>
            <a:r>
              <a:rPr lang="en-US" dirty="0"/>
              <a:t>and contrast the relationship between the purpose and characteristics of different poetic forms (e.g., epic poetry, lyric poetry).[4A]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570094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Comprehension </a:t>
            </a:r>
            <a:r>
              <a:rPr lang="en-US" dirty="0"/>
              <a:t>of Literary Text / Drama. Students understand, make inferences and draw conclusions about the structure and elements of drama and provide evidence from text to support their understanding.[5]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453842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analyze </a:t>
            </a:r>
            <a:r>
              <a:rPr lang="en-US" dirty="0"/>
              <a:t>how different playwrights characterize their protagonists and antagonists through the dialogue and staging of their plays.[5A]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430303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Comprehension of Literary Text / Fiction. Students understand, make inferences and draw conclusions about the structure and elements of fiction and provide evidence from text to support their understanding.[6]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702225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a:t>
            </a:r>
            <a:r>
              <a:rPr lang="en-US" dirty="0"/>
              <a:t>linear plot developments (e.g., conflict, rising action, falling action, resolution, subplots) to determine whether and how conflicts are resolved.[6A]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210279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analyze </a:t>
            </a:r>
            <a:r>
              <a:rPr lang="en-US" dirty="0"/>
              <a:t>how the central characters' qualities influence the theme of a fictional work and resolution of the central conflict.[6B]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3743165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a:t>
            </a:r>
            <a:r>
              <a:rPr lang="en-US" dirty="0"/>
              <a:t>different forms of point of view, including limited versus omniscient, subjective versus objective.[6C]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812724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Comprehension </a:t>
            </a:r>
            <a:r>
              <a:rPr lang="en-US" dirty="0"/>
              <a:t>of Literary Text / Literary Nonfiction. Students understand, make inferences and draw conclusions about the varied structural patterns and features of literary nonfiction and provide evidence from text to support their understanding.[7]</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332337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determine </a:t>
            </a:r>
            <a:r>
              <a:rPr lang="en-US" dirty="0"/>
              <a:t>the meaning of grade-level academic English words derived from Latin, Greek, or other linguistic roots and affixes.[2A]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8391442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a:t>
            </a:r>
            <a:r>
              <a:rPr lang="en-US" dirty="0"/>
              <a:t>passages in well-known speeches for the author's use of literary devices and word and phrase choice (e.g., aphorisms, epigraphs) to appeal to the audience.[7A]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969501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Comprehension of Literary Text / Sensory Language. Students understand, make inferences and draw conclusions about how an author's sensory language creates imagery in literary text and provide evidence from text to support their understanding.[8]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508513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a:t>
            </a:r>
            <a:r>
              <a:rPr lang="en-US" dirty="0"/>
              <a:t>the effect of similes and extended metaphors in literary text.[8A]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4086268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Comprehension of Informational Text / Culture and History. Students analyze, make inferences and draw conclusions about the author's purpose in cultural, historical, and contemporary contexts and provide evidence from the text to support their </a:t>
            </a:r>
            <a:r>
              <a:rPr lang="en-US" dirty="0" smtClean="0"/>
              <a:t>understanding.[9</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32273094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works written on the same topic and compare how the authors achieved similar or different purposes.[9A]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30491557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Comprehension of Informational Text / Expository Text. Students analyze, make inferences and draw conclusions about expository text and provide evidence from text to support their understanding.[10]</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37516027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summarize the main ideas, supporting details, and relationships among ideas in text succinctly in ways that maintain meaning and logical order.[10A]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8247150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distinguish </a:t>
            </a:r>
            <a:r>
              <a:rPr lang="en-US" dirty="0"/>
              <a:t>factual claims from commonplace assertions and opinions and evaluate inferences from their logic in text.[10B]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39312854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make </a:t>
            </a:r>
            <a:r>
              <a:rPr lang="en-US" dirty="0"/>
              <a:t>subtle inferences and draw complex conclusions about the ideas in text and their organizational patterns.[10C]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2130251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synthesize and make logical connections between ideas within a text and across two or three texts representing similar or different genres and support those findings with textual evidence.[10D]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386131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use </a:t>
            </a:r>
            <a:r>
              <a:rPr lang="en-US" dirty="0"/>
              <a:t>context (within a sentence and in larger sections of text) to determine or clarify the meaning of unfamiliar or ambiguous words or words with novel meanings.[2B]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0854590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Comprehension </a:t>
            </a:r>
            <a:r>
              <a:rPr lang="en-US" dirty="0"/>
              <a:t>of Informational Text / Persuasive Text. Students analyze, make inferences and draw conclusions about persuasive text and provide evidence from text to support their analysis.[11]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5608160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compare </a:t>
            </a:r>
            <a:r>
              <a:rPr lang="en-US" dirty="0"/>
              <a:t>and contrast persuasive texts that reached different conclusions about the same issue and explain how the authors reached their conclusions through analyzing the evidence each presents.[11A]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9016478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a:t>
            </a:r>
            <a:r>
              <a:rPr lang="en-US" dirty="0"/>
              <a:t>the use of such rhetorical and logical fallacies as loaded terms, caricatures, leading questions, false assumptions, and incorrect premises in persuasive texts.[11B]</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42848237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Comprehension </a:t>
            </a:r>
            <a:r>
              <a:rPr lang="en-US" dirty="0"/>
              <a:t>of Informational Text / Procedural Texts. Students understand how to glean and use information in procedural texts and documents.[12]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4292574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text for missing or extraneous information in multi-step directions or legends for diagrams.[12A]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40585104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evaluate </a:t>
            </a:r>
            <a:r>
              <a:rPr lang="en-US" dirty="0"/>
              <a:t>graphics for their clarity in communicating meaning or achieving a specific purpose.[12B]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3138851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Media Literacy. Students use comprehension skills to analyze how words, images, graphics, and sounds work together in various forms to impact meaning. Students will continue to apply earlier standards with greater depth in increasingly more </a:t>
            </a:r>
            <a:r>
              <a:rPr lang="en-US" dirty="0" smtClean="0"/>
              <a:t>complex text. [13</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2841947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the role of media in focusing attention on events and informing opinion on issues.[13A]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34258870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interpret </a:t>
            </a:r>
            <a:r>
              <a:rPr lang="en-US" dirty="0"/>
              <a:t>how visual and sound techniques (e.g., special effects, camera angles, lighting, music) influence the message.[13B]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3693039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evaluate </a:t>
            </a:r>
            <a:r>
              <a:rPr lang="en-US" dirty="0"/>
              <a:t>various techniques used to create a point of view in media and the impact on audience.[13C]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3008674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complete </a:t>
            </a:r>
            <a:r>
              <a:rPr lang="en-US" dirty="0"/>
              <a:t>analogies that describe a function or its description (e.g., </a:t>
            </a:r>
            <a:r>
              <a:rPr lang="en-US" dirty="0" err="1"/>
              <a:t>pen:paper</a:t>
            </a:r>
            <a:r>
              <a:rPr lang="en-US" dirty="0"/>
              <a:t> as chalk: ______ or </a:t>
            </a:r>
            <a:r>
              <a:rPr lang="en-US" dirty="0" err="1"/>
              <a:t>soft:kitten</a:t>
            </a:r>
            <a:r>
              <a:rPr lang="en-US" dirty="0"/>
              <a:t> as hard: ______).[2C]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6883025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assess </a:t>
            </a:r>
            <a:r>
              <a:rPr lang="en-US" dirty="0"/>
              <a:t>the correct level of formality and tone for successful participation in various digital media.[13D]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40255746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Writing </a:t>
            </a:r>
            <a:r>
              <a:rPr lang="en-US" dirty="0"/>
              <a:t>/ Literary Texts. Students write literary texts to express their ideas and feelings about real or imagined people, events, and ideas.[15]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1944080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imaginative story that[15A]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5397834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imaginative story that sustains reader interest.[15Ai]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3446419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imaginative story that includes well-paced action and an engaging story line.[15Aii]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8553127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imaginative story that creates a specific, believable setting through the use of sensory details.[15Aiii]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42609943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imaginative story that develops interesting characters.[15Aiv]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3941158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write </a:t>
            </a:r>
            <a:r>
              <a:rPr lang="en-US" dirty="0"/>
              <a:t>an imaginative story that uses a range of literary strategies and devices to enhance the style and tone.[15Av]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9727736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 poem using[15B]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6496908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 poem using poetic techniques (e.g., rhyme scheme, meter).[15Bi]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3631138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a:t>
            </a:r>
            <a:r>
              <a:rPr lang="en-US" dirty="0"/>
              <a:t>common words or word parts from other languages that are used in written English (e.g., phenomenon, charisma, chorus, passé, flora, fauna).[2D]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41772268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write </a:t>
            </a:r>
            <a:r>
              <a:rPr lang="en-US" dirty="0"/>
              <a:t>a poem using figurative language (e.g., personification, idioms, hyperbole).[15Bii]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39969502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 poem using graphic elements (e.g., word position).[15Biii]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1536421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Writing</a:t>
            </a:r>
            <a:r>
              <a:rPr lang="en-US" dirty="0"/>
              <a:t>. Students write about their own experiences.[16]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8284130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write </a:t>
            </a:r>
            <a:r>
              <a:rPr lang="en-US" dirty="0"/>
              <a:t>a personal narrative that has a clearly defined focus and includes reflections on decisions, actions, and / or consequences.[16A]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8446083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Writing / Expository and Procedural Texts. Students write expository and procedural or work-related texts to communicate ideas and information to specific audiences for specific purposes.[17]</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1669324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 multi-paragraph essay to convey information about a topic that[17A]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37169589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write </a:t>
            </a:r>
            <a:r>
              <a:rPr lang="en-US" dirty="0"/>
              <a:t>a multi-paragraph essay to convey information about a topic that presents effective introductions and concluding paragraphs.[17Ai]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8752861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write </a:t>
            </a:r>
            <a:r>
              <a:rPr lang="en-US" dirty="0"/>
              <a:t>a multi-paragraph essay to convey information about a topic that contains a clearly stated purpose or controlling idea.[17Aii]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5695161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write a multi-paragraph essay to convey information about a topic that is logically organized with appropriate facts and details and includes no extraneous information or inconsistencies.[17Aiii]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332080600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 multi-paragraph essay to convey information about a topic that accurately synthesizes ideas from several sources.[17Aiv]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989417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use </a:t>
            </a:r>
            <a:r>
              <a:rPr lang="en-US" dirty="0"/>
              <a:t>a dictionary, a glossary, or a thesaurus (printed or electronic) to determine the meanings, syllabication, pronunciations, alternate word choices, and parts of speech of words.[2E]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9844037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write a multi-paragraph essay to convey information about a topic that uses a variety of sentence structures, rhetorical devices, and transitions to link paragraphs.[17Av]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92562123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 letter that reflects an opinion, registers a complaint, or requests information in a business or friendly context.[17B]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29722176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write </a:t>
            </a:r>
            <a:r>
              <a:rPr lang="en-US" dirty="0"/>
              <a:t>responses to literary or expository texts that demonstrate the use of writing skills for a multi-paragraph essay and provide sustained evidence from the text using quotations when appropriate.[17C]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50212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produce a multimedia presentation involving text, graphics, images, and sound using available technology.[17D]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1948041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Persuasive Texts. Students write persuasive texts to influence the attitudes or actions of a specific audience on specific issues.[18]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86487886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establishes a clear thesis or position.[18A]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30336878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considers </a:t>
            </a:r>
            <a:r>
              <a:rPr lang="en-US" dirty="0"/>
              <a:t>and responds to the views of others and anticipates and answers reader concerns and counter-arguments.[18B]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9141002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includes </a:t>
            </a:r>
            <a:r>
              <a:rPr lang="en-US" dirty="0"/>
              <a:t>evidence that is logically organized to support the author's viewpoint and that differentiates between fact and opinion.[18C]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9596499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Oral </a:t>
            </a:r>
            <a:r>
              <a:rPr lang="en-US" dirty="0"/>
              <a:t>and Written Conventions / Conventions. Students understand the function of and use the conventions of academic language when speaking and writing. Students will continue to apply earlier standards with greater complexity.[19]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7922131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and understand the function of the following parts of speech in the context of reading, writing, and speaking[19A]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794734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Comprehension of Literary Text / Theme and Genre. Students analyze, make inferences and draw conclusions about theme and genre in different cultural, historical, and contemporary contexts and provide evidence from the text to support their </a:t>
            </a:r>
            <a:r>
              <a:rPr lang="en-US" dirty="0" smtClean="0"/>
              <a:t>understanding.[3</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0729101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use </a:t>
            </a:r>
            <a:r>
              <a:rPr lang="en-US" dirty="0"/>
              <a:t>and understand the function of the following parts of speech in the context of reading, writing, and speaking verbs (perfect and progressive tenses) and participles.[19Ai]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65084691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use </a:t>
            </a:r>
            <a:r>
              <a:rPr lang="en-US" dirty="0"/>
              <a:t>and understand the function of the following parts of speech in the context of reading, writing, and speaking appositive phrases.[19Aii]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40546613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use </a:t>
            </a:r>
            <a:r>
              <a:rPr lang="en-US" dirty="0"/>
              <a:t>and understand the function of the following parts of speech in the context of reading, writing, and speaking adverbial and adjectival phrases and clauses.[19Aiii]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0886203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and understand the function of the following parts of speech in the context of reading, writing, and speaking relative pronouns (e.g., whose, that, which).[19Aiv]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06855617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and understand the function of the following parts of speech in the context of reading, writing, and speaking subordinating conjunctions (e.g., because, since).[19Av]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73656923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write </a:t>
            </a:r>
            <a:r>
              <a:rPr lang="en-US" dirty="0"/>
              <a:t>complex sentences and differentiate between main versus subordinate clauses.[19B]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07776605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use </a:t>
            </a:r>
            <a:r>
              <a:rPr lang="en-US" dirty="0"/>
              <a:t>a variety of complete sentences (e.g., simple, compound, complex) that include properly placed modifiers, correctly identified antecedents, parallel structures, and consistent tenses.[19C]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49814405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Writing </a:t>
            </a:r>
            <a:r>
              <a:rPr lang="en-US" dirty="0"/>
              <a:t>/ Conventions of Language / Handwriting. Students write legibly and use appropriate capitalization and punctuation conventions in their compositions. Students will continue to apply earlier standards with greater complexity.[20]</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61655150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use </a:t>
            </a:r>
            <a:r>
              <a:rPr lang="en-US" dirty="0"/>
              <a:t>conventions of capitalization.[20A]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8113879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use </a:t>
            </a:r>
            <a:r>
              <a:rPr lang="en-US" dirty="0"/>
              <a:t>correct punctuation marks, including[20B]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433650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a:t>
            </a:r>
            <a:r>
              <a:rPr lang="en-US" dirty="0"/>
              <a:t>literary works that share similar themes across cultures.[3A]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66439253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use </a:t>
            </a:r>
            <a:r>
              <a:rPr lang="en-US" dirty="0"/>
              <a:t>correct punctuation marks, including commas after introductory structures and dependent adverbial clauses, and correct punctuation of complex sentences.[20Bi]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6814325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use </a:t>
            </a:r>
            <a:r>
              <a:rPr lang="en-US" dirty="0"/>
              <a:t>correct punctuation marks, including semicolons, colons, hyphens, parentheses, brackets, and ellipses.[20Bii]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393023795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Oral and Written Conventions / Spelling. Students spell correctly.[21]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425153353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spell </a:t>
            </a:r>
            <a:r>
              <a:rPr lang="en-US" dirty="0"/>
              <a:t>correctly, including using various resources to determine and check correct spellings.[21A]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7514933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Research </a:t>
            </a:r>
            <a:r>
              <a:rPr lang="en-US" dirty="0"/>
              <a:t>/ Research Plan. Students ask open-ended research questions and develop a plan for answering them.[22]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7022978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brainstorm</a:t>
            </a:r>
            <a:r>
              <a:rPr lang="en-US" dirty="0"/>
              <a:t>, consult with others, decide upon a topic, and formulate a major research question to address the major research topic.[22A]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57197239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apply </a:t>
            </a:r>
            <a:r>
              <a:rPr lang="en-US" dirty="0"/>
              <a:t>steps for obtaining and evaluating information from a wide variety of sources and create a written plan after preliminary research in reference works and additional text searches.[22B]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79708885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Research </a:t>
            </a:r>
            <a:r>
              <a:rPr lang="en-US" dirty="0"/>
              <a:t>/ Gathering Sources. Students determine, locate, and explore the full range of relevant sources addressing a research question and systematically record the information they gather.[23]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89029680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follow </a:t>
            </a:r>
            <a:r>
              <a:rPr lang="en-US" dirty="0"/>
              <a:t>the research plan to gather information from a range of relevant print and electronic sources using advanced search strategies.[23A]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36178444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categorize </a:t>
            </a:r>
            <a:r>
              <a:rPr lang="en-US" dirty="0"/>
              <a:t>information thematically in order to see the larger constructs inherent in the information.[23B]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145926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compare </a:t>
            </a:r>
            <a:r>
              <a:rPr lang="en-US" dirty="0"/>
              <a:t>and contrast the similarities and differences in mythologies from various cultures (e.g., ideas of afterlife, roles and characteristics of deities, purposes of myths).[3B]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35894718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record </a:t>
            </a:r>
            <a:r>
              <a:rPr lang="en-US" dirty="0"/>
              <a:t>bibliographic information (e.g., author, title, page number) for all notes and sources according to a standard format.[23C]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384055357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differentiate </a:t>
            </a:r>
            <a:r>
              <a:rPr lang="en-US" dirty="0"/>
              <a:t>between paraphrasing and plagiarism and identify the importance of using valid and reliable sources.[23D]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34830539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Research </a:t>
            </a:r>
            <a:r>
              <a:rPr lang="en-US" dirty="0"/>
              <a:t>/ Synthesizing Information. Students clarify research questions and evaluate and synthesize collected information.[24]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63680175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narrow </a:t>
            </a:r>
            <a:r>
              <a:rPr lang="en-US" dirty="0"/>
              <a:t>or broaden the major research question, if necessary, based on further research and investigation.[24A]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46725994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utilize </a:t>
            </a:r>
            <a:r>
              <a:rPr lang="en-US" dirty="0"/>
              <a:t>elements that demonstrate the reliability and validity of the sources used (e.g., publication date, coverage, language, point of view) and explain why one source is more useful and relevant than another.[24B]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57778563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Research </a:t>
            </a:r>
            <a:r>
              <a:rPr lang="en-US" dirty="0"/>
              <a:t>/ Organizing and Presenting Ideas. Students organize and present their ideas and information according to the purpose of the research and their audience.[25]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91931944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draws conclusions and summarizes or paraphrases the findings in a systematic way.[25A]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52861691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marshals evidence to explain the topic and gives relevant reasons for conclusions.[25B]</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392380630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presents the findings in a meaningful format.[25C]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190507738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follows accepted formats for integrating quotations and citations into the written text to maintain a flow of ideas.[25D]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8th Grade ELAR</a:t>
            </a:r>
            <a:endParaRPr lang="en-US" dirty="0"/>
          </a:p>
        </p:txBody>
      </p:sp>
    </p:spTree>
    <p:extLst>
      <p:ext uri="{BB962C8B-B14F-4D97-AF65-F5344CB8AC3E}">
        <p14:creationId xmlns:p14="http://schemas.microsoft.com/office/powerpoint/2010/main" xmlns="" val="27301266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TotalTime>
  <Words>2837</Words>
  <Application>Microsoft Office PowerPoint</Application>
  <PresentationFormat>On-screen Show (4:3)</PresentationFormat>
  <Paragraphs>297</Paragraphs>
  <Slides>99</Slides>
  <Notes>0</Notes>
  <HiddenSlides>0</HiddenSlides>
  <MMClips>0</MMClips>
  <ScaleCrop>false</ScaleCrop>
  <HeadingPairs>
    <vt:vector size="4" baseType="variant">
      <vt:variant>
        <vt:lpstr>Theme</vt:lpstr>
      </vt:variant>
      <vt:variant>
        <vt:i4>1</vt:i4>
      </vt:variant>
      <vt:variant>
        <vt:lpstr>Slide Titles</vt:lpstr>
      </vt:variant>
      <vt:variant>
        <vt:i4>99</vt:i4>
      </vt:variant>
    </vt:vector>
  </HeadingPairs>
  <TitlesOfParts>
    <vt:vector size="10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23</cp:revision>
  <dcterms:created xsi:type="dcterms:W3CDTF">2014-10-20T16:17:28Z</dcterms:created>
  <dcterms:modified xsi:type="dcterms:W3CDTF">2014-11-17T18:03:21Z</dcterms:modified>
</cp:coreProperties>
</file>